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155" autoAdjust="0"/>
  </p:normalViewPr>
  <p:slideViewPr>
    <p:cSldViewPr>
      <p:cViewPr varScale="1">
        <p:scale>
          <a:sx n="64" d="100"/>
          <a:sy n="64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07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08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7109" name="Date Placeholder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259C393-9A2B-45A2-8E4E-FAFA5413C1FC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47110" name="Footer Placeholder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7111" name="Slide Number Placeholder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45280F-DE53-48B1-9FB9-96A3991664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7B00-BE02-4BB9-B9A5-D51D0D1A821E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90EB-6CA4-453F-8712-C339590DE0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</p:spPr>
        <p:txBody>
          <a:bodyPr vert="eaVert"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2D16B-FB7D-484B-A659-F70C0EEA95A8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51BA-4196-46F7-BF5E-DE37F6712A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58947-7A00-4A76-84B1-1B2119E03B78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6F290-D301-4864-9490-340EF11588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1BFB3-8F1B-477F-B96F-8BA65B2D4AD3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8CE1-DD55-4A43-A479-EF83A2DC3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</p:spPr>
        <p:txBody>
          <a:bodyPr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</p:spPr>
        <p:txBody>
          <a:bodyPr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3DC1E-4DED-43A8-89C3-4163E3A75CBB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7AF89-6755-46F5-BBCF-E571D7F311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6BA95-CF00-41A1-A420-966FC66619DA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E3C0-1208-4260-82C3-0EB0400271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8A93-8C14-4267-B95F-FE4BE0AB69DE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2DF6-5EF1-449D-8E8F-F40E7D2FCB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5897D-7D60-41CE-AECE-5AF4DAA0D447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460AA-1533-4548-8781-A6D0EAE276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4572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19950-C514-47F9-AEFE-38055CCEE8E4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6842-FEC9-453F-B6F7-7C945F3A2D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2572-3AEE-4103-AD61-E3B66B0BAB81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DA581-ADE3-4A40-91CB-711A776CAC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608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608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375B0982-7648-47FF-97D6-16483483F3D5}" type="datetime1">
              <a:rPr lang="en-US" altLang="en-US" smtClean="0"/>
              <a:pPr/>
              <a:t>5/25/2018</a:t>
            </a:fld>
            <a:endParaRPr lang="en-US" altLang="en-US" dirty="0"/>
          </a:p>
        </p:txBody>
      </p:sp>
      <p:sp>
        <p:nvSpPr>
          <p:cNvPr id="4608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608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D7E5119E-5338-4B55-81DC-57EAC9440F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WRITING and LANGUAGE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Book Practice, Test 1</a:t>
            </a:r>
          </a:p>
          <a:p>
            <a:r>
              <a:rPr lang="en-US" b="1" dirty="0">
                <a:solidFill>
                  <a:schemeClr val="accent6"/>
                </a:solidFill>
              </a:rPr>
              <a:t>Pages 350+</a:t>
            </a:r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63390929-081B-4CCA-A21F-C700DFC15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7617" r="61666" b="19041"/>
          <a:stretch/>
        </p:blipFill>
        <p:spPr>
          <a:xfrm>
            <a:off x="0" y="0"/>
            <a:ext cx="5791196" cy="4267200"/>
          </a:xfrm>
          <a:prstGeom prst="rect">
            <a:avLst/>
          </a:prstGeom>
        </p:spPr>
      </p:pic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7D551375-8541-43F9-A2CF-55003947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39165" r="44167" b="42260"/>
          <a:stretch/>
        </p:blipFill>
        <p:spPr>
          <a:xfrm>
            <a:off x="6140966" y="1600200"/>
            <a:ext cx="2971804" cy="222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16376-6A7A-4BE7-AC9B-89D9D452D218}"/>
              </a:ext>
            </a:extLst>
          </p:cNvPr>
          <p:cNvSpPr txBox="1"/>
          <p:nvPr/>
        </p:nvSpPr>
        <p:spPr>
          <a:xfrm>
            <a:off x="0" y="4180344"/>
            <a:ext cx="9112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accent6"/>
                </a:solidFill>
              </a:rPr>
              <a:t>*</a:t>
            </a:r>
            <a:r>
              <a:rPr lang="en-US" sz="2400" b="1" dirty="0">
                <a:solidFill>
                  <a:srgbClr val="7030A0"/>
                </a:solidFill>
              </a:rPr>
              <a:t>This vocab in context question speaks to connotation.</a:t>
            </a:r>
          </a:p>
          <a:p>
            <a:pPr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A is the correct answer; satiated means satisfied/full.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B is incorrect b/c “fulfilled” speaks more to a state of mind.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C is incorrect b/c “complacent” also hints at state of mind.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D is incorrect b/c “sufficient” hints at providing the basics.</a:t>
            </a:r>
          </a:p>
        </p:txBody>
      </p:sp>
    </p:spTree>
    <p:extLst>
      <p:ext uri="{BB962C8B-B14F-4D97-AF65-F5344CB8AC3E}">
        <p14:creationId xmlns:p14="http://schemas.microsoft.com/office/powerpoint/2010/main" val="228195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63390929-081B-4CCA-A21F-C700DFC15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7617" r="61666" b="19041"/>
          <a:stretch/>
        </p:blipFill>
        <p:spPr>
          <a:xfrm>
            <a:off x="28731" y="17489"/>
            <a:ext cx="5791196" cy="4267200"/>
          </a:xfrm>
          <a:prstGeom prst="rect">
            <a:avLst/>
          </a:prstGeom>
        </p:spPr>
      </p:pic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7D551375-8541-43F9-A2CF-55003947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62384" r="44167" b="19041"/>
          <a:stretch/>
        </p:blipFill>
        <p:spPr>
          <a:xfrm>
            <a:off x="6340842" y="1752600"/>
            <a:ext cx="2743197" cy="205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AA2E9-E1A1-43EF-8635-C663C6F09C83}"/>
              </a:ext>
            </a:extLst>
          </p:cNvPr>
          <p:cNvSpPr txBox="1"/>
          <p:nvPr/>
        </p:nvSpPr>
        <p:spPr>
          <a:xfrm>
            <a:off x="28731" y="4495800"/>
            <a:ext cx="9115269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200" b="1" dirty="0">
                <a:solidFill>
                  <a:srgbClr val="7030A0"/>
                </a:solidFill>
              </a:rPr>
              <a:t>A is incorrect b/c the sentence is a run on.</a:t>
            </a:r>
          </a:p>
          <a:p>
            <a:pPr marL="165100" indent="-165100"/>
            <a:r>
              <a:rPr lang="en-US" sz="2200" b="1" dirty="0">
                <a:solidFill>
                  <a:srgbClr val="7030A0"/>
                </a:solidFill>
              </a:rPr>
              <a:t>B is the correct answer b/c that choice correctly uses a comma to offset an introductory phrase/clause.</a:t>
            </a:r>
          </a:p>
          <a:p>
            <a:pPr marL="165100" indent="-165100"/>
            <a:r>
              <a:rPr lang="en-US" sz="2200" b="1" dirty="0">
                <a:solidFill>
                  <a:srgbClr val="7030A0"/>
                </a:solidFill>
              </a:rPr>
              <a:t>C is incorrect b/c “so” is unnecessary.</a:t>
            </a:r>
          </a:p>
          <a:p>
            <a:pPr marL="165100" indent="-165100"/>
            <a:r>
              <a:rPr lang="en-US" sz="2200" b="1" dirty="0">
                <a:solidFill>
                  <a:srgbClr val="7030A0"/>
                </a:solidFill>
              </a:rPr>
              <a:t>D is incorrect b/c what comes before the colon isn’t a sentence.</a:t>
            </a:r>
          </a:p>
        </p:txBody>
      </p:sp>
    </p:spTree>
    <p:extLst>
      <p:ext uri="{BB962C8B-B14F-4D97-AF65-F5344CB8AC3E}">
        <p14:creationId xmlns:p14="http://schemas.microsoft.com/office/powerpoint/2010/main" val="13245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E285FA15-61D4-4978-B53A-1D279223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25233" r="47090" b="52899"/>
          <a:stretch/>
        </p:blipFill>
        <p:spPr>
          <a:xfrm>
            <a:off x="152400" y="3774399"/>
            <a:ext cx="3207657" cy="2590800"/>
          </a:xfrm>
          <a:prstGeom prst="rect">
            <a:avLst/>
          </a:prstGeom>
        </p:spPr>
      </p:pic>
      <p:pic>
        <p:nvPicPr>
          <p:cNvPr id="7" name="Picture 6" descr="3030_001.pdf - Adobe Acrobat Reader DC">
            <a:extLst>
              <a:ext uri="{FF2B5EF4-FFF2-40B4-BE49-F238E27FC236}">
                <a16:creationId xmlns:a16="http://schemas.microsoft.com/office/drawing/2014/main" id="{EC68CF96-CCF0-418A-83B7-B2E58E337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25233" r="65000" b="50000"/>
          <a:stretch/>
        </p:blipFill>
        <p:spPr>
          <a:xfrm>
            <a:off x="205721" y="266699"/>
            <a:ext cx="7802421" cy="331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BC5DD8-7AE4-4A19-BB35-D22E71228D7E}"/>
              </a:ext>
            </a:extLst>
          </p:cNvPr>
          <p:cNvSpPr txBox="1"/>
          <p:nvPr/>
        </p:nvSpPr>
        <p:spPr>
          <a:xfrm>
            <a:off x="3886200" y="3886200"/>
            <a:ext cx="457200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b="1" dirty="0">
                <a:solidFill>
                  <a:srgbClr val="7030A0"/>
                </a:solidFill>
              </a:rPr>
              <a:t>Idiom question:  </a:t>
            </a:r>
          </a:p>
          <a:p>
            <a:pPr marL="165100" indent="-165100"/>
            <a:r>
              <a:rPr lang="en-US" b="1" dirty="0">
                <a:solidFill>
                  <a:srgbClr val="7030A0"/>
                </a:solidFill>
              </a:rPr>
              <a:t>It’s just the way that we say the expression:  advantages OUTWEIGH</a:t>
            </a:r>
            <a:r>
              <a:rPr lang="en-US" b="1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06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B701C398-D028-41CD-A744-5BA0BDA06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13" r="65137"/>
          <a:stretch/>
        </p:blipFill>
        <p:spPr>
          <a:xfrm>
            <a:off x="1" y="-38101"/>
            <a:ext cx="5105399" cy="5168171"/>
          </a:xfrm>
          <a:prstGeom prst="rect">
            <a:avLst/>
          </a:prstGeom>
        </p:spPr>
      </p:pic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EC912662-6943-46D6-B541-ED29FD8BE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48796" r="29509" b="19041"/>
          <a:stretch/>
        </p:blipFill>
        <p:spPr>
          <a:xfrm>
            <a:off x="4572000" y="4267200"/>
            <a:ext cx="4500257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D5962-E87F-4438-A76C-190C0A5D1F29}"/>
              </a:ext>
            </a:extLst>
          </p:cNvPr>
          <p:cNvSpPr txBox="1"/>
          <p:nvPr/>
        </p:nvSpPr>
        <p:spPr>
          <a:xfrm>
            <a:off x="5260028" y="102587"/>
            <a:ext cx="266477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 question asks for a relevant detail </a:t>
            </a:r>
            <a:r>
              <a:rPr lang="en-US" sz="2000" b="1" i="1" dirty="0">
                <a:solidFill>
                  <a:schemeClr val="accent6"/>
                </a:solidFill>
              </a:rPr>
              <a:t>of an advantage</a:t>
            </a:r>
            <a:r>
              <a:rPr lang="en-US" sz="2000" b="1" dirty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B325-F481-44D6-838A-C8EEF73AF55D}"/>
              </a:ext>
            </a:extLst>
          </p:cNvPr>
          <p:cNvSpPr txBox="1"/>
          <p:nvPr/>
        </p:nvSpPr>
        <p:spPr>
          <a:xfrm>
            <a:off x="5308037" y="2057400"/>
            <a:ext cx="3835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000" b="1" dirty="0">
                <a:solidFill>
                  <a:srgbClr val="7030A0"/>
                </a:solidFill>
              </a:rPr>
              <a:t>C can’t be right b/c food additives aren’t advantages.</a:t>
            </a:r>
          </a:p>
          <a:p>
            <a:pPr marL="165100" indent="-165100"/>
            <a:r>
              <a:rPr lang="en-US" sz="2000" b="1" dirty="0">
                <a:solidFill>
                  <a:srgbClr val="7030A0"/>
                </a:solidFill>
              </a:rPr>
              <a:t>D is incorrect b/c it just follows up on a point already noted; a new detail isn’t provided</a:t>
            </a:r>
            <a:r>
              <a:rPr lang="en-US" sz="2000" b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F9FF5-5C91-4209-863B-30C28C4A2386}"/>
              </a:ext>
            </a:extLst>
          </p:cNvPr>
          <p:cNvSpPr txBox="1"/>
          <p:nvPr/>
        </p:nvSpPr>
        <p:spPr>
          <a:xfrm>
            <a:off x="609600" y="5396773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000" b="1" dirty="0">
                <a:solidFill>
                  <a:srgbClr val="7030A0"/>
                </a:solidFill>
              </a:rPr>
              <a:t>B is the correct answer b/c that choice does offer a new detail about an advantage related to fuel.</a:t>
            </a:r>
          </a:p>
        </p:txBody>
      </p:sp>
    </p:spTree>
    <p:extLst>
      <p:ext uri="{BB962C8B-B14F-4D97-AF65-F5344CB8AC3E}">
        <p14:creationId xmlns:p14="http://schemas.microsoft.com/office/powerpoint/2010/main" val="303751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30_001.pdf - Adobe Acrobat Reader DC">
            <a:extLst>
              <a:ext uri="{FF2B5EF4-FFF2-40B4-BE49-F238E27FC236}">
                <a16:creationId xmlns:a16="http://schemas.microsoft.com/office/drawing/2014/main" id="{F866AAE5-CB67-4AC4-A4D9-16043AD04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4314" r="65137"/>
          <a:stretch/>
        </p:blipFill>
        <p:spPr>
          <a:xfrm>
            <a:off x="32479" y="11243"/>
            <a:ext cx="5105399" cy="3110771"/>
          </a:xfrm>
          <a:prstGeom prst="rect">
            <a:avLst/>
          </a:prstGeom>
        </p:spPr>
      </p:pic>
      <p:pic>
        <p:nvPicPr>
          <p:cNvPr id="4" name="Picture 3" descr="3030_001.pdf - Adobe Acrobat Reader DC">
            <a:extLst>
              <a:ext uri="{FF2B5EF4-FFF2-40B4-BE49-F238E27FC236}">
                <a16:creationId xmlns:a16="http://schemas.microsoft.com/office/drawing/2014/main" id="{33131263-1E02-4FB3-BA17-9078E0E4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53095" r="37500" b="28697"/>
          <a:stretch/>
        </p:blipFill>
        <p:spPr>
          <a:xfrm>
            <a:off x="228600" y="4648200"/>
            <a:ext cx="3848100" cy="1676400"/>
          </a:xfrm>
          <a:prstGeom prst="rect">
            <a:avLst/>
          </a:prstGeom>
        </p:spPr>
      </p:pic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B841908D-8CF6-470C-8AE9-5DE576BA1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77096" r="46188" b="3562"/>
          <a:stretch/>
        </p:blipFill>
        <p:spPr>
          <a:xfrm>
            <a:off x="5715000" y="152400"/>
            <a:ext cx="2209800" cy="17808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E1C08-3068-4F89-8511-6A6AF72DB1CE}"/>
              </a:ext>
            </a:extLst>
          </p:cNvPr>
          <p:cNvSpPr/>
          <p:nvPr/>
        </p:nvSpPr>
        <p:spPr bwMode="auto">
          <a:xfrm>
            <a:off x="2667000" y="51816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96942-B6C3-4DB3-ACA5-150C828B445A}"/>
              </a:ext>
            </a:extLst>
          </p:cNvPr>
          <p:cNvSpPr/>
          <p:nvPr/>
        </p:nvSpPr>
        <p:spPr bwMode="auto">
          <a:xfrm>
            <a:off x="2819400" y="59436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88305-1EF6-4E4F-865E-37A21FD117D4}"/>
              </a:ext>
            </a:extLst>
          </p:cNvPr>
          <p:cNvSpPr/>
          <p:nvPr/>
        </p:nvSpPr>
        <p:spPr bwMode="auto">
          <a:xfrm>
            <a:off x="1028700" y="5562600"/>
            <a:ext cx="19431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CF596-B210-498F-8B9A-AA5B295AEC6F}"/>
              </a:ext>
            </a:extLst>
          </p:cNvPr>
          <p:cNvSpPr txBox="1"/>
          <p:nvPr/>
        </p:nvSpPr>
        <p:spPr>
          <a:xfrm>
            <a:off x="4267200" y="4648200"/>
            <a:ext cx="46482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The answer is A.  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B and D are wrong b/c the word waterways is plural, not possessive.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C is wrong b/c of tense.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ACE85-6DAD-45CA-8921-E1ABBB1F24E6}"/>
              </a:ext>
            </a:extLst>
          </p:cNvPr>
          <p:cNvSpPr txBox="1"/>
          <p:nvPr/>
        </p:nvSpPr>
        <p:spPr>
          <a:xfrm>
            <a:off x="5334000" y="2057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C is correct b/c it’s the only one that uses a comma correctly to separate items in a series.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0ED525-01F0-499D-9045-93AC7C9C62C2}"/>
              </a:ext>
            </a:extLst>
          </p:cNvPr>
          <p:cNvCxnSpPr/>
          <p:nvPr/>
        </p:nvCxnSpPr>
        <p:spPr bwMode="auto">
          <a:xfrm>
            <a:off x="16239" y="4114800"/>
            <a:ext cx="9111521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9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735F8DC4-4904-40B5-A14B-815EEAE8F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9041" r="63333"/>
          <a:stretch/>
        </p:blipFill>
        <p:spPr>
          <a:xfrm>
            <a:off x="76200" y="152400"/>
            <a:ext cx="5181600" cy="6775073"/>
          </a:xfrm>
          <a:prstGeom prst="rect">
            <a:avLst/>
          </a:prstGeom>
        </p:spPr>
      </p:pic>
      <p:pic>
        <p:nvPicPr>
          <p:cNvPr id="5" name="Picture 4" descr="3030_001.pdf - Adobe Acrobat Reader DC">
            <a:extLst>
              <a:ext uri="{FF2B5EF4-FFF2-40B4-BE49-F238E27FC236}">
                <a16:creationId xmlns:a16="http://schemas.microsoft.com/office/drawing/2014/main" id="{63E43A72-16B0-4F88-B611-15357CFDD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54644" r="30000" b="19041"/>
          <a:stretch/>
        </p:blipFill>
        <p:spPr>
          <a:xfrm>
            <a:off x="4831979" y="1828800"/>
            <a:ext cx="4235822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1BE37-5EDD-4E4E-966B-B107BDC96AB2}"/>
              </a:ext>
            </a:extLst>
          </p:cNvPr>
          <p:cNvSpPr txBox="1"/>
          <p:nvPr/>
        </p:nvSpPr>
        <p:spPr>
          <a:xfrm>
            <a:off x="5029200" y="40386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C is the answer because sentence 5 links sentence 2 (about acid whey by-products) with sentence 3 (which transitions to a solution).</a:t>
            </a:r>
          </a:p>
        </p:txBody>
      </p:sp>
    </p:spTree>
    <p:extLst>
      <p:ext uri="{BB962C8B-B14F-4D97-AF65-F5344CB8AC3E}">
        <p14:creationId xmlns:p14="http://schemas.microsoft.com/office/powerpoint/2010/main" val="349349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61169E72-E9F8-4117-966F-94AB4DBE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6452" r="60000" b="15946"/>
          <a:stretch/>
        </p:blipFill>
        <p:spPr>
          <a:xfrm>
            <a:off x="16239" y="-1"/>
            <a:ext cx="4403361" cy="3472177"/>
          </a:xfrm>
          <a:prstGeom prst="rect">
            <a:avLst/>
          </a:prstGeom>
        </p:spPr>
      </p:pic>
      <p:pic>
        <p:nvPicPr>
          <p:cNvPr id="4" name="Picture 3" descr="3030_001.pdf - Adobe Acrobat Reader DC">
            <a:extLst>
              <a:ext uri="{FF2B5EF4-FFF2-40B4-BE49-F238E27FC236}">
                <a16:creationId xmlns:a16="http://schemas.microsoft.com/office/drawing/2014/main" id="{8C4FAABD-B5CE-4DDD-B9DC-D81A21C9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36069" r="26224" b="23932"/>
          <a:stretch/>
        </p:blipFill>
        <p:spPr>
          <a:xfrm>
            <a:off x="0" y="3429000"/>
            <a:ext cx="4610100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6836A-0ACE-47D8-B117-09AD7A84F6F5}"/>
              </a:ext>
            </a:extLst>
          </p:cNvPr>
          <p:cNvSpPr txBox="1"/>
          <p:nvPr/>
        </p:nvSpPr>
        <p:spPr>
          <a:xfrm>
            <a:off x="4762500" y="1695556"/>
            <a:ext cx="415290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A is incorrect b/c it DOES transition.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B is incorrect b/c the argument is supported.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C is incorrect b/c there is no explanation of disposal of acid whey.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D is the answer b/c it sets up nutritional benefits; it </a:t>
            </a:r>
            <a:r>
              <a:rPr lang="en-US" sz="2400" b="1">
                <a:solidFill>
                  <a:srgbClr val="7030A0"/>
                </a:solidFill>
              </a:rPr>
              <a:t>harkens back </a:t>
            </a:r>
            <a:r>
              <a:rPr lang="en-US" sz="2400" b="1" dirty="0">
                <a:solidFill>
                  <a:srgbClr val="7030A0"/>
                </a:solidFill>
              </a:rPr>
              <a:t>to the 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paragraph and idea that advantages outweigh disadvantages.</a:t>
            </a:r>
          </a:p>
        </p:txBody>
      </p:sp>
    </p:spTree>
    <p:extLst>
      <p:ext uri="{BB962C8B-B14F-4D97-AF65-F5344CB8AC3E}">
        <p14:creationId xmlns:p14="http://schemas.microsoft.com/office/powerpoint/2010/main" val="32135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30_001.pdf - Adobe Acrobat Reader DC">
            <a:extLst>
              <a:ext uri="{FF2B5EF4-FFF2-40B4-BE49-F238E27FC236}">
                <a16:creationId xmlns:a16="http://schemas.microsoft.com/office/drawing/2014/main" id="{DFA1FF26-E80B-43B5-A3AF-632E7A61E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6452" r="60000" b="15946"/>
          <a:stretch/>
        </p:blipFill>
        <p:spPr>
          <a:xfrm>
            <a:off x="21433" y="154458"/>
            <a:ext cx="4829173" cy="3807942"/>
          </a:xfrm>
          <a:prstGeom prst="rect">
            <a:avLst/>
          </a:prstGeom>
        </p:spPr>
      </p:pic>
      <p:pic>
        <p:nvPicPr>
          <p:cNvPr id="4" name="Picture 3" descr="3030_001.pdf - Adobe Acrobat Reader DC">
            <a:extLst>
              <a:ext uri="{FF2B5EF4-FFF2-40B4-BE49-F238E27FC236}">
                <a16:creationId xmlns:a16="http://schemas.microsoft.com/office/drawing/2014/main" id="{E06AB63F-F76C-4439-8024-EA8F56E1A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6904" r="42500" b="34520"/>
          <a:stretch/>
        </p:blipFill>
        <p:spPr>
          <a:xfrm>
            <a:off x="5181600" y="1524000"/>
            <a:ext cx="3048000" cy="2286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119C8-0801-4F7E-A946-1E0424CB4E63}"/>
              </a:ext>
            </a:extLst>
          </p:cNvPr>
          <p:cNvSpPr txBox="1"/>
          <p:nvPr/>
        </p:nvSpPr>
        <p:spPr>
          <a:xfrm>
            <a:off x="457200" y="4419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sz="2800" b="1" dirty="0">
                <a:solidFill>
                  <a:srgbClr val="7030A0"/>
                </a:solidFill>
              </a:rPr>
              <a:t>This is an idiom question.  There is already a verb with “serves,” so “to be” just doesn’t fit there.  B is the correct answer; “as” would then function as a preposition to begin that prepositional phrase “as a digestive aid.”  </a:t>
            </a:r>
          </a:p>
        </p:txBody>
      </p:sp>
    </p:spTree>
    <p:extLst>
      <p:ext uri="{BB962C8B-B14F-4D97-AF65-F5344CB8AC3E}">
        <p14:creationId xmlns:p14="http://schemas.microsoft.com/office/powerpoint/2010/main" val="90713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30_001.pdf - Adobe Acrobat Reader DC">
            <a:extLst>
              <a:ext uri="{FF2B5EF4-FFF2-40B4-BE49-F238E27FC236}">
                <a16:creationId xmlns:a16="http://schemas.microsoft.com/office/drawing/2014/main" id="{DD70E97F-092D-4AE3-A62B-F39858A26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6452" r="60000" b="15946"/>
          <a:stretch/>
        </p:blipFill>
        <p:spPr>
          <a:xfrm>
            <a:off x="21433" y="154458"/>
            <a:ext cx="5693567" cy="4489542"/>
          </a:xfrm>
          <a:prstGeom prst="rect">
            <a:avLst/>
          </a:prstGeom>
        </p:spPr>
      </p:pic>
      <p:pic>
        <p:nvPicPr>
          <p:cNvPr id="3" name="Picture 2" descr="3030_001.pdf - Adobe Acrobat Reader DC">
            <a:extLst>
              <a:ext uri="{FF2B5EF4-FFF2-40B4-BE49-F238E27FC236}">
                <a16:creationId xmlns:a16="http://schemas.microsoft.com/office/drawing/2014/main" id="{2B1F3196-3FD8-4EBC-8532-6F87D533E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70123" r="42500" b="11301"/>
          <a:stretch/>
        </p:blipFill>
        <p:spPr>
          <a:xfrm>
            <a:off x="5867400" y="1981200"/>
            <a:ext cx="3047996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E8FAD-4731-4112-9FF6-88D22366A2C6}"/>
              </a:ext>
            </a:extLst>
          </p:cNvPr>
          <p:cNvSpPr txBox="1"/>
          <p:nvPr/>
        </p:nvSpPr>
        <p:spPr>
          <a:xfrm>
            <a:off x="228600" y="480060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b="1" dirty="0">
                <a:solidFill>
                  <a:srgbClr val="7030A0"/>
                </a:solidFill>
              </a:rPr>
              <a:t>C is the correct answer b/c that choice maintains parallel structure in verb tense (earlier in the sentence, tense is seen with “is,” and “serves”).  C also completes the item in a series (of nutritional benefits).</a:t>
            </a:r>
          </a:p>
        </p:txBody>
      </p:sp>
    </p:spTree>
    <p:extLst>
      <p:ext uri="{BB962C8B-B14F-4D97-AF65-F5344CB8AC3E}">
        <p14:creationId xmlns:p14="http://schemas.microsoft.com/office/powerpoint/2010/main" val="185457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30_001.pdf - Adobe Acrobat Reader DC">
            <a:extLst>
              <a:ext uri="{FF2B5EF4-FFF2-40B4-BE49-F238E27FC236}">
                <a16:creationId xmlns:a16="http://schemas.microsoft.com/office/drawing/2014/main" id="{0264BC22-A217-4CF1-9666-16F3DC57E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6452" r="60000" b="15946"/>
          <a:stretch/>
        </p:blipFill>
        <p:spPr>
          <a:xfrm>
            <a:off x="21433" y="154458"/>
            <a:ext cx="5693567" cy="4489542"/>
          </a:xfrm>
          <a:prstGeom prst="rect">
            <a:avLst/>
          </a:prstGeom>
        </p:spPr>
      </p:pic>
      <p:pic>
        <p:nvPicPr>
          <p:cNvPr id="4" name="Picture 3" descr="3030_001.pdf - Adobe Acrobat Reader DC">
            <a:extLst>
              <a:ext uri="{FF2B5EF4-FFF2-40B4-BE49-F238E27FC236}">
                <a16:creationId xmlns:a16="http://schemas.microsoft.com/office/drawing/2014/main" id="{FC7B70FD-82D6-4176-9760-9F70E4DB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56192" r="42500" b="25318"/>
          <a:stretch/>
        </p:blipFill>
        <p:spPr>
          <a:xfrm>
            <a:off x="6125783" y="1981200"/>
            <a:ext cx="2971800" cy="2218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F229A-C53E-4B4D-9BD6-24E04836B544}"/>
              </a:ext>
            </a:extLst>
          </p:cNvPr>
          <p:cNvSpPr txBox="1"/>
          <p:nvPr/>
        </p:nvSpPr>
        <p:spPr>
          <a:xfrm>
            <a:off x="152399" y="4644000"/>
            <a:ext cx="894518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A is the correct answer.  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B is incorrect b/c it isn’t restating.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C is incorrect b/c “therefore” is just a substitute for “also,” which is redundant.</a:t>
            </a:r>
          </a:p>
          <a:p>
            <a:pPr marL="165100" indent="-165100"/>
            <a:r>
              <a:rPr lang="en-US" sz="2400" b="1" dirty="0">
                <a:solidFill>
                  <a:srgbClr val="7030A0"/>
                </a:solidFill>
              </a:rPr>
              <a:t>D is incorrect b/c it isn’t an example of sugar/content info.</a:t>
            </a:r>
          </a:p>
        </p:txBody>
      </p:sp>
    </p:spTree>
    <p:extLst>
      <p:ext uri="{BB962C8B-B14F-4D97-AF65-F5344CB8AC3E}">
        <p14:creationId xmlns:p14="http://schemas.microsoft.com/office/powerpoint/2010/main" val="599396101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les training presentation.potx" id="{3181A242-BAE2-485E-97E8-919259126601}" vid="{819B686A-E690-42F4-91DA-6D012EEA393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presentation</Template>
  <TotalTime>227</TotalTime>
  <Words>519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Sales training presentation</vt:lpstr>
      <vt:lpstr>WRITING and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and LANGUAGE</dc:title>
  <dc:creator>REMAR, COLLEEN</dc:creator>
  <cp:lastModifiedBy>REMAR, COLLEEN</cp:lastModifiedBy>
  <cp:revision>14</cp:revision>
  <dcterms:created xsi:type="dcterms:W3CDTF">2018-05-16T15:58:03Z</dcterms:created>
  <dcterms:modified xsi:type="dcterms:W3CDTF">2018-05-25T13:41:19Z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